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8" r:id="rId2"/>
    <p:sldId id="317" r:id="rId3"/>
    <p:sldId id="296" r:id="rId4"/>
    <p:sldId id="288" r:id="rId5"/>
    <p:sldId id="313" r:id="rId6"/>
    <p:sldId id="301" r:id="rId7"/>
    <p:sldId id="303" r:id="rId8"/>
    <p:sldId id="290" r:id="rId9"/>
    <p:sldId id="304" r:id="rId10"/>
    <p:sldId id="306" r:id="rId11"/>
    <p:sldId id="291" r:id="rId12"/>
    <p:sldId id="318" r:id="rId13"/>
    <p:sldId id="319" r:id="rId14"/>
    <p:sldId id="298" r:id="rId15"/>
    <p:sldId id="292" r:id="rId16"/>
    <p:sldId id="314" r:id="rId17"/>
    <p:sldId id="315" r:id="rId18"/>
    <p:sldId id="320" r:id="rId19"/>
    <p:sldId id="321" r:id="rId20"/>
    <p:sldId id="287" r:id="rId21"/>
    <p:sldId id="322" r:id="rId22"/>
    <p:sldId id="294" r:id="rId23"/>
    <p:sldId id="299" r:id="rId24"/>
  </p:sldIdLst>
  <p:sldSz cx="12344400" cy="6858000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CC"/>
    <a:srgbClr val="FF3300"/>
    <a:srgbClr val="006600"/>
    <a:srgbClr val="FFFF00"/>
    <a:srgbClr val="CC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" autoAdjust="0"/>
    <p:restoredTop sz="94660"/>
  </p:normalViewPr>
  <p:slideViewPr>
    <p:cSldViewPr>
      <p:cViewPr varScale="1">
        <p:scale>
          <a:sx n="68" d="100"/>
          <a:sy n="68" d="100"/>
        </p:scale>
        <p:origin x="-102" y="-108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EC7F2BF-5D58-4159-B481-0AE487F5146F}" type="datetimeFigureOut">
              <a:rPr lang="en-US"/>
              <a:pPr>
                <a:defRPr/>
              </a:pPr>
              <a:t>01/10/2019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506F78E-27D8-4C7D-B49E-FC9F3C6FC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1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2900" y="685800"/>
            <a:ext cx="61722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E98F8E-CB6B-4824-99FF-BB574BF4391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30AE1-100C-412F-B2B3-AAC16D2D8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E6A37-D26F-4006-AB84-3C04E6655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39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B9FE6-A969-42C1-98D2-EB557EDA6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F895D-D1DE-4213-882E-E81617742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70BF-82D2-420D-9FEC-790748ED5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F2F6D-9ED8-4002-90BD-3A3F7C48A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FFA2-D891-489A-BA9B-212873F38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730F-876B-451D-9094-5A0ED5422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A4EB8-BCEE-4F61-A2B3-ADEF807E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034F9-590B-488C-8F15-34C49BFE8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0E26D-0D23-4AF9-8DA0-AD9EEE2FE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7220" y="274638"/>
            <a:ext cx="11109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220" y="1600201"/>
            <a:ext cx="1110996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" y="6245225"/>
            <a:ext cx="288036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670" y="6245225"/>
            <a:ext cx="390906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6820" y="6245225"/>
            <a:ext cx="288036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713B05-1238-4F05-8AFC-87CA1E767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ộp_Văn_Bản 13"/>
          <p:cNvSpPr txBox="1"/>
          <p:nvPr/>
        </p:nvSpPr>
        <p:spPr>
          <a:xfrm>
            <a:off x="762000" y="1828801"/>
            <a:ext cx="11273790" cy="101565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CỐT TRUYỆN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94737" y="1905000"/>
            <a:ext cx="11654314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53539" y="152400"/>
            <a:ext cx="55549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II-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Ghi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nhớ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72215" y="1044714"/>
            <a:ext cx="8743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1.Cốt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truyện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87216" y="2715161"/>
            <a:ext cx="93183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 2.Cốt truyện gồm có mấy phần là những phần nào? 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50471" y="1065046"/>
            <a:ext cx="10703329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1.Cốt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truyện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chuỗi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sự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nòng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cốt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diễn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biến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truyện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17220" y="2667000"/>
            <a:ext cx="11727180" cy="278537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ts val="6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2.Cốt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truyện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thường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gồm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3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indent="-342900">
              <a:spcBef>
                <a:spcPts val="6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       +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Mở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đầu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</a:p>
          <a:p>
            <a:pPr indent="-342900">
              <a:spcBef>
                <a:spcPts val="6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      +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Diễn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biến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 indent="-342900">
              <a:spcBef>
                <a:spcPts val="6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       +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Kết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thúc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2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110996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CC"/>
                </a:solidFill>
              </a:rPr>
              <a:t>Chiếc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áo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rách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110996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00CC"/>
                </a:solidFill>
              </a:rPr>
              <a:t>	</a:t>
            </a:r>
            <a:r>
              <a:rPr lang="en-US" sz="3000" dirty="0" err="1" smtClean="0">
                <a:solidFill>
                  <a:srgbClr val="0000CC"/>
                </a:solidFill>
              </a:rPr>
              <a:t>Một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buổi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học</a:t>
            </a:r>
            <a:r>
              <a:rPr lang="en-US" sz="3000" dirty="0" smtClean="0">
                <a:solidFill>
                  <a:srgbClr val="0000CC"/>
                </a:solidFill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</a:rPr>
              <a:t>bạn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đến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lớp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mặc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một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chiếc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áo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rách</a:t>
            </a:r>
            <a:r>
              <a:rPr lang="en-US" sz="3000" dirty="0" smtClean="0">
                <a:solidFill>
                  <a:srgbClr val="0000CC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000" dirty="0" err="1" smtClean="0">
                <a:solidFill>
                  <a:srgbClr val="0000CC"/>
                </a:solidFill>
              </a:rPr>
              <a:t>Mấy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bạn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xúm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đếm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trêu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chọc</a:t>
            </a:r>
            <a:r>
              <a:rPr lang="en-US" sz="3000" dirty="0">
                <a:solidFill>
                  <a:srgbClr val="0000CC"/>
                </a:solidFill>
              </a:rPr>
              <a:t>.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đỏ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mặt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rồi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ngồi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khóc</a:t>
            </a:r>
            <a:r>
              <a:rPr lang="en-US" sz="3000" dirty="0" smtClean="0">
                <a:solidFill>
                  <a:srgbClr val="0000CC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CC"/>
                </a:solidFill>
              </a:rPr>
              <a:t>	</a:t>
            </a:r>
            <a:r>
              <a:rPr lang="en-US" sz="3000" dirty="0" err="1" smtClean="0">
                <a:solidFill>
                  <a:srgbClr val="0000CC"/>
                </a:solidFill>
              </a:rPr>
              <a:t>Hôm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sau</a:t>
            </a:r>
            <a:r>
              <a:rPr lang="en-US" sz="3000" dirty="0" smtClean="0">
                <a:solidFill>
                  <a:srgbClr val="0000CC"/>
                </a:solidFill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không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đến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lớp</a:t>
            </a:r>
            <a:r>
              <a:rPr lang="en-US" sz="3000" dirty="0" smtClean="0">
                <a:solidFill>
                  <a:srgbClr val="0000CC"/>
                </a:solidFill>
              </a:rPr>
              <a:t>. </a:t>
            </a:r>
            <a:r>
              <a:rPr lang="en-US" sz="3000" dirty="0" err="1" smtClean="0">
                <a:solidFill>
                  <a:srgbClr val="0000CC"/>
                </a:solidFill>
              </a:rPr>
              <a:t>Buổi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chiều</a:t>
            </a:r>
            <a:r>
              <a:rPr lang="en-US" sz="3000" dirty="0" smtClean="0">
                <a:solidFill>
                  <a:srgbClr val="0000CC"/>
                </a:solidFill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</a:rPr>
              <a:t>cả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tổ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đến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thăm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. </a:t>
            </a:r>
            <a:r>
              <a:rPr lang="en-US" sz="3000" dirty="0" err="1" smtClean="0">
                <a:solidFill>
                  <a:srgbClr val="0000CC"/>
                </a:solidFill>
              </a:rPr>
              <a:t>Mẹ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chợ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xa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bán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bánh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vẫn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chưa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về</a:t>
            </a:r>
            <a:r>
              <a:rPr lang="en-US" sz="3000" dirty="0" smtClean="0">
                <a:solidFill>
                  <a:srgbClr val="0000CC"/>
                </a:solidFill>
              </a:rPr>
              <a:t>.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đang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ngồi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cắt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những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tàu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lá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chuối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để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tối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mẹ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về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gói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bánh</a:t>
            </a:r>
            <a:r>
              <a:rPr lang="en-US" sz="3000" dirty="0" smtClean="0">
                <a:solidFill>
                  <a:srgbClr val="0000CC"/>
                </a:solidFill>
              </a:rPr>
              <a:t>. </a:t>
            </a:r>
            <a:r>
              <a:rPr lang="en-US" sz="3000" dirty="0" err="1" smtClean="0">
                <a:solidFill>
                  <a:srgbClr val="0000CC"/>
                </a:solidFill>
              </a:rPr>
              <a:t>Các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bạn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hiểu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hoàn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cảnh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gia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đình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</a:rPr>
              <a:t>hối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hận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về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sự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trêu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đùa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vô</a:t>
            </a:r>
            <a:r>
              <a:rPr lang="en-US" sz="3000" dirty="0" smtClean="0">
                <a:solidFill>
                  <a:srgbClr val="0000CC"/>
                </a:solidFill>
              </a:rPr>
              <a:t> ý </a:t>
            </a:r>
            <a:r>
              <a:rPr lang="en-US" sz="3000" dirty="0" err="1" smtClean="0">
                <a:solidFill>
                  <a:srgbClr val="0000CC"/>
                </a:solidFill>
              </a:rPr>
              <a:t>hôm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trước</a:t>
            </a:r>
            <a:r>
              <a:rPr lang="en-US" sz="3000" dirty="0" smtClean="0">
                <a:solidFill>
                  <a:srgbClr val="0000CC"/>
                </a:solidFill>
              </a:rPr>
              <a:t>. </a:t>
            </a:r>
            <a:r>
              <a:rPr lang="en-US" sz="3000" dirty="0" err="1" smtClean="0">
                <a:solidFill>
                  <a:srgbClr val="0000CC"/>
                </a:solidFill>
              </a:rPr>
              <a:t>Cô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giáo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và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cả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lớp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mua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một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tấm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áo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mới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tặng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. </a:t>
            </a:r>
            <a:r>
              <a:rPr lang="en-US" sz="3000" dirty="0" err="1" smtClean="0">
                <a:solidFill>
                  <a:srgbClr val="0000CC"/>
                </a:solidFill>
              </a:rPr>
              <a:t>Cô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đến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thăm</a:t>
            </a:r>
            <a:r>
              <a:rPr lang="en-US" sz="3000" dirty="0" smtClean="0">
                <a:solidFill>
                  <a:srgbClr val="0000CC"/>
                </a:solidFill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</a:rPr>
              <a:t>ngồi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gói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bánh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và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trò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chuyện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cùng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mẹ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</a:rPr>
              <a:t>rồi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giảng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bài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cho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CC"/>
                </a:solidFill>
              </a:rPr>
              <a:t>	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cảm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động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về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tình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cảm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của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cô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giáo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và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các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bạn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đối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với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mình</a:t>
            </a:r>
            <a:r>
              <a:rPr lang="en-US" sz="3000" dirty="0" smtClean="0">
                <a:solidFill>
                  <a:srgbClr val="0000CC"/>
                </a:solidFill>
              </a:rPr>
              <a:t>. </a:t>
            </a:r>
            <a:r>
              <a:rPr lang="en-US" sz="3000" dirty="0" err="1" smtClean="0">
                <a:solidFill>
                  <a:srgbClr val="0000CC"/>
                </a:solidFill>
              </a:rPr>
              <a:t>Sáng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hôm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sau</a:t>
            </a:r>
            <a:r>
              <a:rPr lang="en-US" sz="3000" dirty="0" smtClean="0">
                <a:solidFill>
                  <a:srgbClr val="0000CC"/>
                </a:solidFill>
              </a:rPr>
              <a:t>, </a:t>
            </a:r>
            <a:r>
              <a:rPr lang="en-US" sz="3000" dirty="0" err="1" smtClean="0">
                <a:solidFill>
                  <a:srgbClr val="0000CC"/>
                </a:solidFill>
              </a:rPr>
              <a:t>Lan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lại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cùng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các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bạn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tới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trường</a:t>
            </a:r>
            <a:r>
              <a:rPr lang="en-US" sz="3000" dirty="0" smtClean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8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: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mặc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 </a:t>
            </a:r>
            <a:r>
              <a:rPr lang="en-US" dirty="0" err="1" smtClean="0"/>
              <a:t>rách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cười</a:t>
            </a:r>
            <a:r>
              <a:rPr lang="en-US" dirty="0" smtClean="0"/>
              <a:t>,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tủi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ngồi</a:t>
            </a:r>
            <a:r>
              <a:rPr lang="en-US" dirty="0" smtClean="0"/>
              <a:t> </a:t>
            </a:r>
            <a:r>
              <a:rPr lang="en-US" dirty="0" err="1" smtClean="0"/>
              <a:t>khóc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: </a:t>
            </a:r>
            <a:r>
              <a:rPr lang="en-US" dirty="0" err="1" smtClean="0"/>
              <a:t>Hôm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thăm</a:t>
            </a:r>
            <a:r>
              <a:rPr lang="en-US" dirty="0" smtClean="0"/>
              <a:t>,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cảnh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tặng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chiếc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: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219200" y="558969"/>
            <a:ext cx="60388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III-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1160526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1.Truyện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533400" y="525483"/>
            <a:ext cx="1121283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533400" y="1516083"/>
            <a:ext cx="12115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510540" y="2039303"/>
            <a:ext cx="1168146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533400" y="2887683"/>
            <a:ext cx="12115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uổi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phàn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533400" y="3841790"/>
            <a:ext cx="116586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533400" y="4640283"/>
            <a:ext cx="12115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50570" y="5943600"/>
            <a:ext cx="112242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85800" y="601683"/>
            <a:ext cx="116052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1.Truyện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00200" y="6466820"/>
            <a:ext cx="548640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105225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81000" y="175233"/>
            <a:ext cx="113913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Cha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81000" y="3486523"/>
            <a:ext cx="110123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381000" y="1252451"/>
            <a:ext cx="114414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uổi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phàn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414011" y="4602534"/>
            <a:ext cx="111553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19972" y="5857726"/>
            <a:ext cx="113913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  <p:bldP spid="14343" grpId="0"/>
      <p:bldP spid="143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105225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81000" y="175233"/>
            <a:ext cx="113913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1) Cha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81000" y="3486523"/>
            <a:ext cx="110123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381000" y="1252451"/>
            <a:ext cx="114414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uổi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phàn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414011" y="4602534"/>
            <a:ext cx="111553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19972" y="5857726"/>
            <a:ext cx="113913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14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241595" y="2362200"/>
            <a:ext cx="105225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-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81000" y="175233"/>
            <a:ext cx="113913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Cha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241595" y="3486523"/>
            <a:ext cx="110123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-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381000" y="1252451"/>
            <a:ext cx="114414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uổi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phàn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274606" y="4602534"/>
            <a:ext cx="111553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-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19972" y="5857726"/>
            <a:ext cx="113913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3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0" y="2895600"/>
            <a:ext cx="1234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*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773" name="WordArt 5"/>
          <p:cNvSpPr>
            <a:spLocks noChangeArrowheads="1" noChangeShapeType="1" noTextEdit="1"/>
          </p:cNvSpPr>
          <p:nvPr/>
        </p:nvSpPr>
        <p:spPr bwMode="auto">
          <a:xfrm>
            <a:off x="1157288" y="1384300"/>
            <a:ext cx="10171271" cy="74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57288" y="3962400"/>
            <a:ext cx="88932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chuỗi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3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/>
      <p:bldP spid="288773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337310" y="1981201"/>
            <a:ext cx="894969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6600"/>
                </a:solidFill>
                <a:latin typeface="Times New Roman" pitchFamily="18" charset="0"/>
              </a:rPr>
              <a:t>Học sinh thi kể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3" name="AutoShape 11"/>
          <p:cNvSpPr>
            <a:spLocks noChangeArrowheads="1"/>
          </p:cNvSpPr>
          <p:nvPr/>
        </p:nvSpPr>
        <p:spPr bwMode="auto">
          <a:xfrm>
            <a:off x="337542" y="749300"/>
            <a:ext cx="2057400" cy="6108700"/>
          </a:xfrm>
          <a:prstGeom prst="wedgeEllipseCallout">
            <a:avLst>
              <a:gd name="adj1" fmla="val 70782"/>
              <a:gd name="adj2" fmla="val 28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2. Dựa vào cốt truyện trên, kể lại truyện </a:t>
            </a:r>
          </a:p>
          <a:p>
            <a:pPr algn="ctr"/>
            <a:r>
              <a:rPr lang="en-US" sz="28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Cây khế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3086100" y="442914"/>
            <a:ext cx="92583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Cha mẹ chết, người anh chia gia tài, người em chỉ được cây khế.</a:t>
            </a:r>
          </a:p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Cây khế có quả, chim đến ăn, người em phàn nàn và chim hẹn trả ơn bằng vàng.</a:t>
            </a:r>
          </a:p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Chim chở người em bay ra đảo lấy vàng, nhờ thế em trở nên giàu có.</a:t>
            </a:r>
          </a:p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Người anh biết chuyện, đổi gia tài lấy cây khế, người em bằng lòng.</a:t>
            </a:r>
          </a:p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Chim lại đến ăn, mọi chuyện diễn ra như cũ, nhưng người anh may túi quá to và lấy quá nhiều vàng.</a:t>
            </a:r>
          </a:p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Người anh rơi xuống biển và chết.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3" grpId="0" animBg="1"/>
      <p:bldP spid="2386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101566" y="760413"/>
            <a:ext cx="100236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chuyện muốn khuyên chúng ta điều gì?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245982" y="1752600"/>
            <a:ext cx="11734800" cy="2862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ua chuyện này, dân gian muốn nhắc nhở chúng ta, lòng tham làm ta đánh mất đi chính bản thân mình, khiến con người ta trở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nên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xấu xa. Và hãy luôn nhớ câu tục ngữ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“Ở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hiền gặp lành” của ông cha ta, làm việc thiện thì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sẽ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gặp nhiều điều may mắn và tốt đẹp.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5982" y="4800600"/>
            <a:ext cx="1173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Câu chuyện cây khế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 bài học về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đền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ơn đáp nghĩa, niềm tin ở hiền gặp lành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đối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với tất cả mọi người.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600200" y="1752600"/>
            <a:ext cx="929711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Chuẩn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bị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Hãy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tưởng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tượng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kể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vắn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tắt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câu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chuyện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ba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nhân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vật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bà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ốm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tuổi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bà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</a:rPr>
              <a:t>tiên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"/>
          <p:cNvSpPr txBox="1">
            <a:spLocks noChangeArrowheads="1"/>
          </p:cNvSpPr>
          <p:nvPr/>
        </p:nvSpPr>
        <p:spPr bwMode="auto">
          <a:xfrm>
            <a:off x="1234440" y="119064"/>
            <a:ext cx="34975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09600" y="762000"/>
            <a:ext cx="1120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1066800" y="1356931"/>
            <a:ext cx="47244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09600" y="3733800"/>
            <a:ext cx="11833860" cy="1077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1+2: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(SGK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4)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57200" y="4953000"/>
            <a:ext cx="115061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3+4: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15)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7086599" y="1448279"/>
            <a:ext cx="4267201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1066800" y="1839218"/>
            <a:ext cx="12192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2286000" y="1479468"/>
            <a:ext cx="8229600" cy="1894582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63" grpId="0" animBg="1"/>
      <p:bldP spid="6164" grpId="0"/>
      <p:bldP spid="6165" grpId="0"/>
      <p:bldP spid="7" grpId="0" animBg="1"/>
      <p:bldP spid="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83683" y="2029361"/>
            <a:ext cx="105463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gục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53679" y="3886200"/>
            <a:ext cx="110335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khốn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hiếp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93539" y="457200"/>
            <a:ext cx="1135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1.Những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4).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762000" y="2029360"/>
            <a:ext cx="42626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685800" y="3962400"/>
            <a:ext cx="36454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 việc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76300" y="381000"/>
            <a:ext cx="1082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15.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00100" y="1933575"/>
            <a:ext cx="10896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phẫn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573405" y="599182"/>
            <a:ext cx="109194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gục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33400" y="1818382"/>
            <a:ext cx="1059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hiếp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533400" y="3048000"/>
            <a:ext cx="1099947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phẫn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oai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85730" y="1219200"/>
            <a:ext cx="104777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Chuỗi sự việc trên được gọi là cốt truyện. Vậy theo em, cốt truyện là gì?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914399" y="3021346"/>
            <a:ext cx="10820400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Cốt truyện là một chuỗi các sự việc làm nòng cốt cho diễn biến của truyện.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630" y="3776008"/>
            <a:ext cx="11418570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112428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-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Cốt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truyện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gồm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mấy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phần?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?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1124283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Cốt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truyện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gồm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3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: 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964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5938" y="1600200"/>
            <a:ext cx="11551920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phẫn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oai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c2a648394824055e1ee2c507960d8181b7d4b7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1521</Words>
  <Application>Microsoft Office PowerPoint</Application>
  <PresentationFormat>Custom</PresentationFormat>
  <Paragraphs>96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Chiếc áo rách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190</cp:revision>
  <dcterms:created xsi:type="dcterms:W3CDTF">2014-08-25T14:59:45Z</dcterms:created>
  <dcterms:modified xsi:type="dcterms:W3CDTF">2019-10-01T11:01:44Z</dcterms:modified>
</cp:coreProperties>
</file>